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890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105" d="100"/>
          <a:sy n="105" d="100"/>
        </p:scale>
        <p:origin x="618" y="60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2019/2/19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2019/2/19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Two simple multiple access control techniques.</a:t>
            </a:r>
          </a:p>
          <a:p>
            <a:endParaRPr lang="en-US" altLang="zh-CN" smtClean="0"/>
          </a:p>
          <a:p>
            <a:r>
              <a:rPr lang="en-US" altLang="zh-CN" smtClean="0"/>
              <a:t>Each mobile</a:t>
            </a:r>
            <a:r>
              <a:rPr lang="ja-JP" altLang="en-US" smtClean="0"/>
              <a:t>’</a:t>
            </a:r>
            <a:r>
              <a:rPr lang="en-US" altLang="ja-JP" smtClean="0"/>
              <a:t>s share of the bandwidth is divided into portions for the uplink and the downlink. Also, possibly, out of band signaling.</a:t>
            </a:r>
          </a:p>
          <a:p>
            <a:endParaRPr lang="en-US" altLang="zh-CN" smtClean="0"/>
          </a:p>
          <a:p>
            <a:r>
              <a:rPr lang="en-US" altLang="zh-CN" smtClean="0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ICMP</a:t>
            </a:r>
          </a:p>
          <a:p>
            <a:pPr marL="171450" indent="-171450"/>
            <a:r>
              <a:rPr lang="en-US" altLang="zh-CN" dirty="0" smtClean="0"/>
              <a:t>Traceroute</a:t>
            </a:r>
            <a:r>
              <a:rPr lang="zh-CN" altLang="en-US" dirty="0" smtClean="0"/>
              <a:t>的用法为</a:t>
            </a:r>
            <a:r>
              <a:rPr lang="en-US" altLang="zh-CN" dirty="0" smtClean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 smtClean="0"/>
              <a:t>[options]</a:t>
            </a:r>
            <a:r>
              <a:rPr lang="zh-CN" altLang="en-US" dirty="0" smtClean="0"/>
              <a:t>的内容有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[-n]:</a:t>
            </a:r>
            <a:r>
              <a:rPr lang="zh-CN" altLang="en-US" dirty="0" smtClean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 smtClean="0"/>
              <a:t>[-v]:</a:t>
            </a:r>
            <a:r>
              <a:rPr lang="zh-CN" altLang="en-US" dirty="0" smtClean="0"/>
              <a:t>长输出</a:t>
            </a:r>
          </a:p>
          <a:p>
            <a:pPr marL="0" indent="0">
              <a:buNone/>
            </a:pPr>
            <a:r>
              <a:rPr lang="en-US" altLang="zh-CN" dirty="0" smtClean="0"/>
              <a:t>[-p]:UDP</a:t>
            </a:r>
            <a:r>
              <a:rPr lang="zh-CN" altLang="en-US" dirty="0" smtClean="0"/>
              <a:t>端口设置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33434)</a:t>
            </a:r>
          </a:p>
          <a:p>
            <a:pPr marL="0" indent="0">
              <a:buNone/>
            </a:pPr>
            <a:r>
              <a:rPr lang="en-US" altLang="zh-CN" dirty="0" smtClean="0"/>
              <a:t>[-q]: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TTL</a:t>
            </a:r>
            <a:r>
              <a:rPr lang="zh-CN" altLang="en-US" dirty="0" smtClean="0"/>
              <a:t>测试数目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3)</a:t>
            </a:r>
          </a:p>
          <a:p>
            <a:pPr marL="0" indent="0">
              <a:buNone/>
            </a:pPr>
            <a:r>
              <a:rPr lang="en-US" altLang="zh-CN" dirty="0" smtClean="0"/>
              <a:t>[-t]:</a:t>
            </a:r>
            <a:r>
              <a:rPr lang="zh-CN" altLang="en-US" dirty="0" smtClean="0"/>
              <a:t>设置测包的服务类型</a:t>
            </a:r>
          </a:p>
          <a:p>
            <a:pPr marL="0" indent="0">
              <a:buNone/>
            </a:pPr>
            <a:r>
              <a:rPr lang="en-US" altLang="zh-CN" dirty="0" smtClean="0"/>
              <a:t>[data size]:</a:t>
            </a:r>
            <a:r>
              <a:rPr lang="zh-CN" altLang="en-US" dirty="0" smtClean="0"/>
              <a:t>每次测试包的数据字节长度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38)</a:t>
            </a:r>
          </a:p>
          <a:p>
            <a:pPr marL="0" indent="0">
              <a:buNone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 smtClean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 smtClean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Networks </a:t>
            </a:r>
            <a:r>
              <a:rPr lang="en-US" altLang="zh-CN" dirty="0">
                <a:latin typeface="Comic Sans MS" panose="030F0702030302020204" pitchFamily="66" charset="0"/>
              </a:rPr>
              <a:t>and </a:t>
            </a:r>
            <a:r>
              <a:rPr lang="en-US" altLang="zh-CN" dirty="0" smtClean="0">
                <a:latin typeface="Comic Sans MS" panose="030F0702030302020204" pitchFamily="66" charset="0"/>
              </a:rPr>
              <a:t>Distributed Computing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"Fun" Internet-connected devices</a:t>
            </a:r>
            <a:endParaRPr lang="en-US" altLang="zh-CN" dirty="0" smtClean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Internet: </a:t>
            </a:r>
            <a:r>
              <a:rPr lang="en-US" altLang="ja-JP" sz="2400" dirty="0" smtClean="0">
                <a:solidFill>
                  <a:srgbClr val="CC0000"/>
                </a:solidFill>
              </a:rPr>
              <a:t>"network of networks"</a:t>
            </a:r>
            <a:endParaRPr lang="en-US" altLang="ja-JP" sz="2400" dirty="0" smtClean="0"/>
          </a:p>
          <a:p>
            <a:pPr marL="682625" lvl="1" indent="-225425"/>
            <a:r>
              <a:rPr lang="en-US" altLang="zh-CN" sz="2000" dirty="0" smtClean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protocols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Internet  </a:t>
            </a:r>
            <a:r>
              <a:rPr lang="en-US" altLang="zh-CN" sz="2400" i="1" dirty="0">
                <a:solidFill>
                  <a:srgbClr val="C00000"/>
                </a:solidFill>
              </a:rPr>
              <a:t>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the Internet: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"nuts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bolts"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a service view</a:t>
            </a:r>
            <a:endParaRPr lang="en-US" altLang="zh-CN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 smtClean="0">
                <a:solidFill>
                  <a:srgbClr val="CC0000"/>
                </a:solidFill>
              </a:rPr>
              <a:t>infrastructure </a:t>
            </a:r>
            <a:r>
              <a:rPr lang="en-US" altLang="zh-CN" sz="2400" i="1" dirty="0">
                <a:solidFill>
                  <a:srgbClr val="CC0000"/>
                </a:solidFill>
              </a:rPr>
              <a:t>that provides services to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 smtClean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What'</a:t>
            </a:r>
            <a:r>
              <a:rPr lang="en-US" altLang="ja-JP" dirty="0" smtClean="0"/>
              <a:t>s a protocol?</a:t>
            </a:r>
            <a:endParaRPr lang="en-US" altLang="zh-CN" dirty="0" smtClean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"what's </a:t>
            </a:r>
            <a:r>
              <a:rPr lang="en-US" altLang="ja-JP" sz="2200" i="1" dirty="0"/>
              <a:t>the time</a:t>
            </a:r>
            <a:r>
              <a:rPr lang="en-US" altLang="ja-JP" sz="2200" i="1" dirty="0" smtClean="0"/>
              <a:t>?"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"I </a:t>
            </a:r>
            <a:r>
              <a:rPr lang="en-US" altLang="ja-JP" sz="2200" i="1" dirty="0"/>
              <a:t>have a </a:t>
            </a:r>
            <a:r>
              <a:rPr lang="en-US" altLang="ja-JP" sz="2200" i="1" dirty="0" smtClean="0"/>
              <a:t>question"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6"/>
            <a:ext cx="3794125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http://www.awl.com/kurose-ross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</a:t>
            </a: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latin typeface="Gill Sans MT" panose="020B0502020104020203" pitchFamily="34" charset="0"/>
                <a:ea typeface="宋体" panose="02010600030101010101" pitchFamily="2" charset="-122"/>
              </a:rPr>
              <a:t> packet 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</a:t>
            </a:r>
            <a:r>
              <a:rPr lang="en-US" altLang="zh-CN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Hu</a:t>
            </a:r>
            <a:endParaRPr lang="en-US" altLang="zh-CN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0000"/>
              </a:lnSpc>
            </a:pPr>
            <a:endParaRPr lang="en-US" altLang="zh-CN" sz="1800" b="1" dirty="0" smtClean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 smtClean="0">
                <a:solidFill>
                  <a:srgbClr val="000099"/>
                </a:solidFill>
              </a:rPr>
              <a:t>CS, Wuhan </a:t>
            </a:r>
            <a:r>
              <a:rPr lang="en-US" altLang="zh-CN" sz="1800" b="1" dirty="0">
                <a:solidFill>
                  <a:srgbClr val="000099"/>
                </a:solidFill>
              </a:rPr>
              <a:t>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https://github.com/jichenghu</a:t>
            </a:r>
            <a:endParaRPr lang="en-US" altLang="zh-CN" sz="1400" b="1" dirty="0" smtClean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Phone (office): 027-68776033</a:t>
            </a:r>
            <a:endParaRPr lang="en-US" altLang="zh-CN" sz="1400" b="1" dirty="0">
              <a:solidFill>
                <a:srgbClr val="000099"/>
              </a:solidFill>
            </a:endParaRP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</a:t>
            </a:r>
            <a:r>
              <a:rPr lang="en-US" dirty="0" smtClean="0"/>
              <a:t>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</a:t>
            </a:r>
            <a:r>
              <a:rPr lang="en-US" dirty="0" smtClean="0"/>
              <a:t>Ethernet </a:t>
            </a:r>
            <a:r>
              <a:rPr lang="en-US" dirty="0"/>
              <a:t>- the use of Ethernet in an industrial environment with protocols that provide determinism and real-time control</a:t>
            </a:r>
            <a:endParaRPr lang="en-US" dirty="0"/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11M, 54M, 450M, 1G, 4G bps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transmission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</a:t>
            </a:r>
            <a:r>
              <a:rPr lang="en-US" altLang="ja-JP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 smtClean="0"/>
              <a:t>link transmission rate, aka link </a:t>
            </a:r>
            <a:r>
              <a:rPr lang="en-US" i="1" dirty="0" smtClean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 smtClean="0"/>
              <a:t>"wire"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 smtClean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forward packets</a:t>
            </a:r>
            <a:r>
              <a:rPr lang="en-US" altLang="zh-CN" i="1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 smtClean="0"/>
              <a:t>Textbook</a:t>
            </a:r>
            <a:endParaRPr lang="zh-CN" altLang="en-US" sz="4800" u="none" dirty="0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 smtClean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 smtClean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 smtClean="0">
                <a:ea typeface="宋体" panose="02010600030101010101" pitchFamily="2" charset="-122"/>
              </a:rPr>
              <a:t>th</a:t>
            </a:r>
            <a:r>
              <a:rPr kumimoji="0" lang="en-US" altLang="zh-CN" dirty="0" smtClean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 smtClean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 smtClean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 smtClean="0">
                <a:solidFill>
                  <a:srgbClr val="000099"/>
                </a:solidFill>
              </a:rPr>
              <a:t>Slides of this course are adapted </a:t>
            </a:r>
            <a:r>
              <a:rPr lang="en-US" altLang="zh-CN" sz="1200" dirty="0">
                <a:solidFill>
                  <a:srgbClr val="000099"/>
                </a:solidFill>
              </a:rPr>
              <a:t>from </a:t>
            </a:r>
            <a:r>
              <a:rPr lang="en-US" altLang="zh-CN" sz="1200" dirty="0" smtClean="0">
                <a:solidFill>
                  <a:srgbClr val="000099"/>
                </a:solidFill>
              </a:rPr>
              <a:t> </a:t>
            </a:r>
            <a:r>
              <a:rPr lang="en-US" altLang="zh-CN" sz="1200" dirty="0">
                <a:solidFill>
                  <a:srgbClr val="000099"/>
                </a:solidFill>
              </a:rPr>
              <a:t>J.F Kurose and K.W. </a:t>
            </a:r>
            <a:r>
              <a:rPr lang="en-US" altLang="zh-CN" sz="1200" dirty="0" smtClean="0">
                <a:solidFill>
                  <a:srgbClr val="000099"/>
                </a:solidFill>
              </a:rPr>
              <a:t>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 smtClean="0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</a:t>
            </a:r>
            <a:r>
              <a:rPr lang="en-US" altLang="zh-CN" sz="2400" dirty="0" smtClean="0"/>
              <a:t>router’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input to appropriate router output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 smtClean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 smtClean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 smtClean="0">
                <a:solidFill>
                  <a:srgbClr val="CC0000"/>
                </a:solidFill>
              </a:rPr>
              <a:t>dest</a:t>
            </a:r>
            <a:r>
              <a:rPr lang="en-US" altLang="ja-JP" dirty="0" smtClean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nd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st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"active"</a:t>
            </a:r>
            <a:endParaRPr lang="en-US" altLang="ja-JP" sz="2000" dirty="0">
              <a:ea typeface="MS PGothic" panose="020B0600070205080204" pitchFamily="34" charset="-128"/>
            </a:endParaRP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is packet switching a </a:t>
            </a:r>
            <a:r>
              <a:rPr lang="en-US" altLang="ja-JP" dirty="0" smtClean="0">
                <a:solidFill>
                  <a:srgbClr val="CC0000"/>
                </a:solidFill>
              </a:rPr>
              <a:t>"slam dunk winner?"</a:t>
            </a:r>
            <a:endParaRPr lang="en-US" altLang="zh-CN" dirty="0" smtClean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 smtClean="0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</a:t>
            </a:r>
            <a:r>
              <a:rPr lang="en-US" altLang="zh-CN" sz="2400" dirty="0" smtClean="0"/>
              <a:t>?</a:t>
            </a:r>
            <a:endParaRPr lang="en-US" altLang="zh-CN" sz="2400" dirty="0"/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make this educational, </a:t>
            </a:r>
            <a:r>
              <a:rPr lang="en-US" altLang="zh-CN" dirty="0" smtClean="0">
                <a:latin typeface="Comic Sans MS" panose="030F0702030302020204" pitchFamily="66" charset="0"/>
              </a:rPr>
              <a:t>academic </a:t>
            </a:r>
            <a:r>
              <a:rPr lang="en-US" altLang="zh-CN" dirty="0">
                <a:latin typeface="Comic Sans MS" panose="030F0702030302020204" pitchFamily="66" charset="0"/>
              </a:rPr>
              <a:t>and enjoyable</a:t>
            </a:r>
            <a:r>
              <a:rPr lang="en-US" altLang="zh-CN" dirty="0" smtClean="0">
                <a:latin typeface="Comic Sans MS" panose="030F0702030302020204" pitchFamily="66" charset="0"/>
              </a:rPr>
              <a:t>.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"tier-1" </a:t>
            </a:r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</a:t>
                </a:r>
                <a:r>
                  <a:rPr lang="en-US" altLang="zh-CN" sz="1600" dirty="0" smtClean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backbone</a:t>
                </a:r>
              </a:p>
              <a:p>
                <a:pPr algn="ctr" eaLnBrk="1" hangingPunct="1"/>
                <a:r>
                  <a:rPr lang="en-US" altLang="zh-CN" sz="1200" dirty="0" smtClean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  <a:endPara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6408712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Final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Exam    –   60 %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Course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Work – </a:t>
            </a: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40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</a:t>
            </a:r>
            <a:r>
              <a:rPr lang="en-US" altLang="zh-CN" dirty="0" smtClean="0">
                <a:solidFill>
                  <a:srgbClr val="0000FF"/>
                </a:solidFill>
              </a:rPr>
              <a:t>–   separate graded</a:t>
            </a:r>
            <a:endParaRPr lang="en-US" altLang="zh-CN" dirty="0">
              <a:solidFill>
                <a:srgbClr val="0000FF"/>
              </a:solidFill>
            </a:endParaRP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1 &amp; 2 </a:t>
            </a:r>
            <a:r>
              <a:rPr lang="en-US" altLang="zh-CN" dirty="0" smtClean="0">
                <a:solidFill>
                  <a:srgbClr val="0000FF"/>
                </a:solidFill>
              </a:rPr>
              <a:t>/ codes   </a:t>
            </a:r>
            <a:r>
              <a:rPr lang="en-US" altLang="zh-CN" dirty="0">
                <a:solidFill>
                  <a:srgbClr val="0000FF"/>
                </a:solidFill>
              </a:rPr>
              <a:t>–   20 %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Assignment/Quiz   –     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</a:t>
            </a:r>
            <a:r>
              <a:rPr lang="en-US" altLang="zh-CN" dirty="0" smtClean="0">
                <a:solidFill>
                  <a:srgbClr val="0000FF"/>
                </a:solidFill>
              </a:rPr>
              <a:t>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 smtClean="0"/>
              <a:t>"push" </a:t>
            </a:r>
            <a:r>
              <a:rPr lang="en-US" altLang="ja-JP" sz="2400" dirty="0"/>
              <a:t>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 smtClean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"work"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 smtClean="0"/>
              <a:t>what do </a:t>
            </a:r>
            <a:r>
              <a:rPr lang="en-US" altLang="ja-JP" dirty="0" smtClean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cs typeface="Courier New" panose="02070309020205020404" pitchFamily="49" charset="0"/>
              </a:rPr>
              <a:t>program: </a:t>
            </a:r>
            <a:r>
              <a:rPr lang="en-US" altLang="zh-CN" dirty="0" smtClean="0"/>
              <a:t>provides delay measurement from source to router along end-end Internet path towards destination.  For all </a:t>
            </a:r>
            <a:r>
              <a:rPr lang="en-US" altLang="zh-CN" i="1" dirty="0" smtClean="0"/>
              <a:t>i: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000099"/>
                </a:solidFill>
              </a:rPr>
              <a:t>www.slac.stanford.edu </a:t>
            </a:r>
            <a:r>
              <a:rPr lang="en-US" altLang="zh-CN" dirty="0">
                <a:solidFill>
                  <a:srgbClr val="000099"/>
                </a:solidFill>
              </a:rPr>
              <a:t>to </a:t>
            </a:r>
            <a:r>
              <a:rPr lang="en-US" altLang="zh-CN" dirty="0" smtClean="0">
                <a:solidFill>
                  <a:srgbClr val="000099"/>
                </a:solidFill>
              </a:rPr>
              <a:t>www.whu.edu.cn</a:t>
            </a:r>
            <a:endParaRPr lang="en-US" altLang="zh-CN" dirty="0">
              <a:solidFill>
                <a:srgbClr val="000099"/>
              </a:solidFill>
            </a:endParaRP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throughput:</a:t>
            </a:r>
            <a:r>
              <a:rPr lang="en-US" altLang="zh-CN" dirty="0" smtClean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 smtClean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 smtClean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s</a:t>
            </a:r>
            <a:r>
              <a:rPr lang="en-US" altLang="zh-CN" i="1" dirty="0" smtClean="0">
                <a:solidFill>
                  <a:srgbClr val="CC0000"/>
                </a:solidFill>
              </a:rPr>
              <a:t> &lt; </a:t>
            </a: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c</a:t>
            </a:r>
            <a:r>
              <a:rPr lang="en-US" altLang="zh-CN" i="1" dirty="0" smtClean="0">
                <a:solidFill>
                  <a:srgbClr val="FF3300"/>
                </a:solidFill>
              </a:rPr>
              <a:t>  </a:t>
            </a:r>
            <a:r>
              <a:rPr lang="en-US" altLang="zh-CN" dirty="0" smtClean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</a:t>
            </a: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begin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per-connection end-end throughput: </a:t>
            </a:r>
            <a:r>
              <a:rPr lang="en-US" altLang="zh-CN" i="1" dirty="0" smtClean="0"/>
              <a:t>min(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i="1" dirty="0" err="1" smtClean="0"/>
              <a:t>,R</a:t>
            </a:r>
            <a:r>
              <a:rPr lang="en-US" altLang="zh-CN" i="1" baseline="-25000" dirty="0" err="1" smtClean="0"/>
              <a:t>s</a:t>
            </a:r>
            <a:r>
              <a:rPr lang="en-US" altLang="zh-CN" i="1" dirty="0" err="1" smtClean="0"/>
              <a:t>,R</a:t>
            </a:r>
            <a:r>
              <a:rPr lang="en-US" altLang="zh-CN" i="1" dirty="0" smtClean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in practice: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dirty="0" smtClean="0"/>
              <a:t> or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s</a:t>
            </a:r>
            <a:r>
              <a:rPr lang="en-US" altLang="zh-CN" dirty="0" smtClean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Protocol </a:t>
            </a:r>
            <a:r>
              <a:rPr lang="en-US" altLang="ja-JP" dirty="0" smtClean="0"/>
              <a:t>"layers"</a:t>
            </a:r>
            <a:endParaRPr lang="en-US" altLang="zh-CN" dirty="0" smtClean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with many </a:t>
            </a:r>
            <a:r>
              <a:rPr lang="en-US" altLang="ja-JP" i="1" dirty="0" smtClean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is there any hope of </a:t>
            </a:r>
            <a:r>
              <a:rPr lang="en-US" altLang="zh-CN" i="1" dirty="0" smtClean="0"/>
              <a:t>organizing</a:t>
            </a:r>
            <a:r>
              <a:rPr lang="en-US" altLang="zh-CN" dirty="0" smtClean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 smtClean="0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layers: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Comic Sans MS" panose="030F0702030302020204" pitchFamily="66" charset="0"/>
                </a:rPr>
                <a:t>claim)</a:t>
              </a: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explicit structure allows identification, relationship of complex system’</a:t>
            </a:r>
            <a:r>
              <a:rPr lang="en-US" altLang="ja-JP" dirty="0" smtClean="0"/>
              <a:t>s pieces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layered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 smtClean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modularization eases maintenance, updating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application:</a:t>
            </a:r>
            <a:r>
              <a:rPr lang="en-US" altLang="zh-CN" dirty="0" smtClean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transport:</a:t>
            </a:r>
            <a:r>
              <a:rPr lang="en-US" altLang="zh-CN" dirty="0" smtClean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network:</a:t>
            </a:r>
            <a:r>
              <a:rPr lang="en-US" altLang="zh-CN" dirty="0" smtClean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link:</a:t>
            </a:r>
            <a:r>
              <a:rPr lang="en-US" altLang="zh-CN" dirty="0" smtClean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 smtClean="0">
                <a:ea typeface="宋体" panose="02010600030101010101" pitchFamily="2" charset="-122"/>
              </a:rPr>
              <a:t>WiFi</a:t>
            </a:r>
            <a:r>
              <a:rPr lang="en-US" altLang="zh-CN" dirty="0" smtClean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physical:</a:t>
            </a:r>
            <a:r>
              <a:rPr lang="en-US" altLang="zh-CN" dirty="0" smtClean="0"/>
              <a:t> bits </a:t>
            </a:r>
            <a:r>
              <a:rPr lang="en-US" altLang="ja-JP" dirty="0" smtClean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 smtClean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presentation:</a:t>
            </a:r>
            <a:r>
              <a:rPr lang="en-US" altLang="zh-CN" dirty="0" smtClean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session:</a:t>
            </a:r>
            <a:r>
              <a:rPr lang="en-US" altLang="zh-CN" dirty="0" smtClean="0"/>
              <a:t> synchronization, </a:t>
            </a:r>
            <a:r>
              <a:rPr lang="en-US" altLang="zh-CN" dirty="0" err="1" smtClean="0"/>
              <a:t>checkpointing</a:t>
            </a:r>
            <a:r>
              <a:rPr lang="en-US" altLang="zh-CN" dirty="0" smtClean="0"/>
              <a:t>, recovery of data exchange</a:t>
            </a:r>
          </a:p>
          <a:p>
            <a:pPr marL="287338" indent="-287338"/>
            <a:r>
              <a:rPr lang="en-US" altLang="zh-CN" dirty="0" smtClean="0"/>
              <a:t>Internet stack </a:t>
            </a:r>
            <a:r>
              <a:rPr lang="en-US" altLang="ja-JP" dirty="0" smtClean="0"/>
              <a:t>"missing" these layers!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these services, </a:t>
            </a:r>
            <a:r>
              <a:rPr lang="en-US" altLang="zh-CN" i="1" dirty="0" smtClean="0">
                <a:ea typeface="宋体" panose="02010600030101010101" pitchFamily="2" charset="-122"/>
              </a:rPr>
              <a:t>if needed,</a:t>
            </a:r>
            <a:r>
              <a:rPr lang="en-US" altLang="zh-CN" dirty="0" smtClean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 smtClean="0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</a:t>
            </a:r>
            <a:r>
              <a:rPr lang="en-US" altLang="zh-CN" sz="2400" dirty="0" smtClean="0">
                <a:ea typeface="宋体" panose="02010600030101010101" pitchFamily="2" charset="-122"/>
              </a:rPr>
              <a:t>"feel" </a:t>
            </a:r>
            <a:r>
              <a:rPr lang="en-US" altLang="zh-CN" sz="2400" dirty="0">
                <a:ea typeface="宋体" panose="02010600030101010101" pitchFamily="2" charset="-122"/>
              </a:rPr>
              <a:t>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 smtClean="0">
                <a:ea typeface="宋体" panose="02010600030101010101" pitchFamily="2" charset="-122"/>
              </a:rPr>
              <a:t>original vision: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ja-JP" dirty="0" smtClean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 smtClean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 smtClean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 smtClean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malware can get in host from:</a:t>
            </a:r>
            <a:endParaRPr lang="en-US" altLang="zh-CN" dirty="0" smtClean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>
                <a:solidFill>
                  <a:srgbClr val="000099"/>
                </a:solidFill>
              </a:rPr>
              <a:t>spyware malware</a:t>
            </a:r>
            <a:r>
              <a:rPr lang="en-US" altLang="zh-CN" dirty="0" smtClean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infected host can be enrolled in  </a:t>
            </a:r>
            <a:r>
              <a:rPr lang="en-US" altLang="zh-CN" dirty="0" smtClean="0">
                <a:solidFill>
                  <a:srgbClr val="000099"/>
                </a:solidFill>
              </a:rPr>
              <a:t>botnet,</a:t>
            </a:r>
            <a:r>
              <a:rPr lang="en-US" altLang="zh-CN" dirty="0" smtClean="0"/>
              <a:t> used for spam. </a:t>
            </a:r>
            <a:r>
              <a:rPr lang="en-US" altLang="zh-CN" dirty="0" err="1" smtClean="0"/>
              <a:t>DDoS</a:t>
            </a:r>
            <a:r>
              <a:rPr lang="en-US" altLang="zh-CN" dirty="0" smtClean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 smtClean="0">
                <a:solidFill>
                  <a:srgbClr val="CC0000"/>
                </a:solidFill>
              </a:rPr>
              <a:t>DoS</a:t>
            </a:r>
            <a:r>
              <a:rPr lang="en-US" altLang="zh-CN" i="1" dirty="0" smtClean="0">
                <a:solidFill>
                  <a:srgbClr val="CC0000"/>
                </a:solidFill>
              </a:rPr>
              <a:t>):</a:t>
            </a:r>
            <a:r>
              <a:rPr lang="en-US" altLang="zh-CN" dirty="0" smtClean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 smtClean="0">
                <a:solidFill>
                  <a:srgbClr val="CC0000"/>
                </a:solidFill>
              </a:rPr>
              <a:t>"sniffing":</a:t>
            </a:r>
            <a:r>
              <a:rPr lang="en-US" altLang="ja-JP" i="1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</a:t>
            </a:r>
            <a:r>
              <a:rPr lang="en-US" dirty="0" smtClean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 smtClean="0">
                <a:solidFill>
                  <a:srgbClr val="FF3300"/>
                </a:solidFill>
              </a:rPr>
              <a:t> </a:t>
            </a:r>
            <a:r>
              <a:rPr lang="en-US" altLang="zh-CN" dirty="0" smtClean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 </a:t>
              </a:r>
              <a:r>
                <a:rPr lang="en-US" altLang="zh-CN" sz="1600" dirty="0" err="1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 smtClean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late 1990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 smtClean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 smtClean="0"/>
              <a:t>"cloud" </a:t>
            </a:r>
            <a:r>
              <a:rPr lang="en-US" altLang="ja-JP" sz="2400" dirty="0"/>
              <a:t>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covered a </a:t>
            </a:r>
            <a:r>
              <a:rPr lang="en-US" altLang="ja-JP" i="1" dirty="0" smtClean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/>
              <a:t>what'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 smtClean="0"/>
              <a:t>"feel" </a:t>
            </a:r>
            <a:r>
              <a:rPr lang="en-US" altLang="ja-JP" sz="2400" dirty="0"/>
              <a:t>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  <a:t/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 smtClean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提交作业</a:t>
            </a: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</a:t>
            </a:r>
            <a:r>
              <a:rPr lang="en-US" altLang="ja-JP" sz="3600" dirty="0" smtClean="0"/>
              <a:t>"nuts </a:t>
            </a:r>
            <a:r>
              <a:rPr lang="en-US" altLang="ja-JP" sz="3600" dirty="0"/>
              <a:t>and </a:t>
            </a:r>
            <a:r>
              <a:rPr lang="en-US" altLang="ja-JP" sz="3600" dirty="0" smtClean="0"/>
              <a:t>bolts" </a:t>
            </a:r>
            <a:r>
              <a:rPr lang="en-US" altLang="ja-JP" sz="3600" dirty="0"/>
              <a:t>view</a:t>
            </a:r>
            <a:endParaRPr lang="en-US" altLang="zh-CN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 smtClean="0">
                <a:ea typeface="MS PGothic" panose="020B0600070205080204" pitchFamily="34" charset="-128"/>
              </a:rPr>
              <a:t>=</a:t>
            </a: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 smtClean="0">
                <a:ea typeface="宋体" panose="02010600030101010101" pitchFamily="2" charset="-122"/>
              </a:rPr>
              <a:t>running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 smtClean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3468</TotalTime>
  <Words>5842</Words>
  <Application>Microsoft Office PowerPoint</Application>
  <PresentationFormat>宽屏</PresentationFormat>
  <Paragraphs>1631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ＭＳ Ｐゴシック</vt:lpstr>
      <vt:lpstr>ＭＳ Ｐゴシック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350</cp:revision>
  <dcterms:created xsi:type="dcterms:W3CDTF">2015-05-07T17:29:00Z</dcterms:created>
  <dcterms:modified xsi:type="dcterms:W3CDTF">2019-02-19T13:25:10Z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